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8"/>
  </p:notesMasterIdLst>
  <p:sldIdLst>
    <p:sldId id="270" r:id="rId2"/>
    <p:sldId id="264" r:id="rId3"/>
    <p:sldId id="273" r:id="rId4"/>
    <p:sldId id="309" r:id="rId5"/>
    <p:sldId id="274" r:id="rId6"/>
    <p:sldId id="275" r:id="rId7"/>
    <p:sldId id="256" r:id="rId8"/>
    <p:sldId id="272" r:id="rId9"/>
    <p:sldId id="276" r:id="rId10"/>
    <p:sldId id="307" r:id="rId11"/>
    <p:sldId id="278" r:id="rId12"/>
    <p:sldId id="310" r:id="rId13"/>
    <p:sldId id="280" r:id="rId14"/>
    <p:sldId id="281" r:id="rId15"/>
    <p:sldId id="290" r:id="rId16"/>
    <p:sldId id="282" r:id="rId17"/>
    <p:sldId id="283" r:id="rId18"/>
    <p:sldId id="285" r:id="rId19"/>
    <p:sldId id="286" r:id="rId20"/>
    <p:sldId id="288" r:id="rId21"/>
    <p:sldId id="289" r:id="rId22"/>
    <p:sldId id="291" r:id="rId23"/>
    <p:sldId id="292" r:id="rId24"/>
    <p:sldId id="293" r:id="rId25"/>
    <p:sldId id="294" r:id="rId26"/>
    <p:sldId id="295" r:id="rId27"/>
    <p:sldId id="296" r:id="rId28"/>
    <p:sldId id="297" r:id="rId29"/>
    <p:sldId id="301" r:id="rId30"/>
    <p:sldId id="302" r:id="rId31"/>
    <p:sldId id="303" r:id="rId32"/>
    <p:sldId id="305" r:id="rId33"/>
    <p:sldId id="298" r:id="rId34"/>
    <p:sldId id="299" r:id="rId35"/>
    <p:sldId id="306" r:id="rId36"/>
    <p:sldId id="267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75"/>
    <p:restoredTop sz="94646"/>
  </p:normalViewPr>
  <p:slideViewPr>
    <p:cSldViewPr snapToGrid="0" snapToObjects="1">
      <p:cViewPr>
        <p:scale>
          <a:sx n="59" d="100"/>
          <a:sy n="59" d="100"/>
        </p:scale>
        <p:origin x="44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4BE70-474A-124A-B6D7-ABEFE76F3BC2}" type="datetimeFigureOut">
              <a:rPr lang="en-US" smtClean="0"/>
              <a:t>2/4/18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8C850A-9AC5-DD47-85CB-33BBA5F38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97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210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65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9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22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83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73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9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52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4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7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10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8483A-228C-A241-9A04-A282C1D5A26A}" type="datetimeFigureOut">
              <a:rPr lang="en-US" smtClean="0"/>
              <a:t>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16C913-41E7-0F42-A92E-4257C54C8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49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6" y="2705725"/>
            <a:ext cx="9833547" cy="4631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1"/>
            <a:ext cx="7539253" cy="2557723"/>
          </a:xfrm>
        </p:spPr>
        <p:txBody>
          <a:bodyPr/>
          <a:lstStyle/>
          <a:p>
            <a:pPr algn="l"/>
            <a:r>
              <a:rPr lang="en-US" spc="300" dirty="0" smtClean="0">
                <a:latin typeface="Helvetica Neue" charset="0"/>
                <a:ea typeface="Helvetica Neue" charset="0"/>
                <a:cs typeface="Helvetica Neue" charset="0"/>
              </a:rPr>
              <a:t>Section </a:t>
            </a:r>
            <a:r>
              <a:rPr lang="en-US" spc="300" dirty="0" smtClean="0"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US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4" y="2851780"/>
            <a:ext cx="8581866" cy="3537678"/>
          </a:xfrm>
        </p:spPr>
        <p:txBody>
          <a:bodyPr/>
          <a:lstStyle/>
          <a:p>
            <a:pPr algn="l"/>
            <a:r>
              <a:rPr lang="en-US" sz="3200" spc="3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Somewhere In Between</a:t>
            </a:r>
          </a:p>
          <a:p>
            <a:pPr algn="l"/>
            <a:r>
              <a:rPr lang="en-US" spc="3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Sunday, February 4</a:t>
            </a:r>
            <a:r>
              <a:rPr lang="en-US" spc="300" baseline="300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th</a:t>
            </a:r>
            <a:r>
              <a:rPr lang="en-US" spc="3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, 2018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4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05247" y="0"/>
            <a:ext cx="13716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46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Declaring Arrays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&lt;datatype&gt; &lt;name&gt;[size];</a:t>
            </a:r>
            <a:endParaRPr lang="en-US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Zero Indexed</a:t>
            </a:r>
            <a:endParaRPr lang="en-US" sz="4800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If we declare an array with 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dirty="0" smtClean="0">
              <a:solidFill>
                <a:schemeClr val="accent4">
                  <a:lumMod val="40000"/>
                  <a:lumOff val="6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 numbers[5];</a:t>
            </a: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e can access </a:t>
            </a: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numbers[0]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through </a:t>
            </a: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numbers[4]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!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85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Fix the Bug!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491930" cy="5395993"/>
          </a:xfrm>
        </p:spPr>
        <p:txBody>
          <a:bodyPr>
            <a:normAutofit fontScale="85000" lnSpcReduction="10000"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#include &lt;cs50.h&gt;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include &lt;stdio.h&gt;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define COUNT 10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int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main(void) {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int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countdown[COUNT] = {9, 8, 7, 6, 5, 4, 3, 2, 1, 0};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for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(int 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&lt;= COUNT; 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++)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{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if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== 9)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{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    printf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("%d!\n", countdown[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]);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 }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 else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{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    printf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("%d..", countdown[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]);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}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}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Rounded Rectangle 6"/>
          <p:cNvSpPr>
            <a:spLocks noChangeAspect="1"/>
          </p:cNvSpPr>
          <p:nvPr/>
        </p:nvSpPr>
        <p:spPr>
          <a:xfrm>
            <a:off x="7876145" y="1320066"/>
            <a:ext cx="1088358" cy="7315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PP</a:t>
            </a:r>
            <a:endParaRPr lang="en-US" sz="280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95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6" y="2705725"/>
            <a:ext cx="9833547" cy="4631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1"/>
            <a:ext cx="7539253" cy="2557723"/>
          </a:xfrm>
        </p:spPr>
        <p:txBody>
          <a:bodyPr/>
          <a:lstStyle/>
          <a:p>
            <a:pPr algn="l"/>
            <a:r>
              <a:rPr lang="en-US" spc="300" smtClean="0">
                <a:latin typeface="Helvetica Neue" charset="0"/>
                <a:ea typeface="Helvetica Neue" charset="0"/>
                <a:cs typeface="Helvetica Neue" charset="0"/>
              </a:rPr>
              <a:t>Functions</a:t>
            </a:r>
            <a:endParaRPr lang="en-US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7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72052"/>
            <a:ext cx="9144000" cy="9144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8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Functions</a:t>
            </a:r>
            <a:r>
              <a:rPr lang="mr-IN" sz="4800" spc="300" smtClean="0">
                <a:latin typeface="Helvetica Neue" charset="0"/>
                <a:ea typeface="Helvetica Neue" charset="0"/>
                <a:cs typeface="Helvetica Neue" charset="0"/>
              </a:rPr>
              <a:t>…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Take something in (called </a:t>
            </a:r>
            <a:r>
              <a:rPr lang="en-US" b="1" i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parameters</a:t>
            </a: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Do something (called the </a:t>
            </a:r>
            <a:r>
              <a:rPr lang="en-US" b="1" i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body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of the function)</a:t>
            </a: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Spit out a result (called </a:t>
            </a:r>
            <a:r>
              <a:rPr lang="en-US" b="1" i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return value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7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Function Prototype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int adder(int a, int b);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04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Function Prototype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int adder(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 a, int b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142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Function Prototype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int adder(int a, int b);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The body would be all the code that makes adder work!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97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Hello, world!</a:t>
            </a:r>
            <a:endParaRPr lang="en-US" sz="4800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Spencer </a:t>
            </a:r>
            <a:r>
              <a:rPr lang="en-US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Tiberi</a:t>
            </a:r>
            <a:endParaRPr lang="en-US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tiberi@harvard.cs50.edu</a:t>
            </a:r>
            <a:endParaRPr lang="en-US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16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Function Prototype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adder(int a, int b);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836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8300" y="116923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err="1" smtClean="0">
                <a:latin typeface="Helvetica Neue" charset="0"/>
                <a:ea typeface="Helvetica Neue" charset="0"/>
                <a:cs typeface="Helvetica Neue" charset="0"/>
              </a:rPr>
              <a:t>Quidditch</a:t>
            </a:r>
            <a:r>
              <a:rPr lang="en-US" sz="4800" spc="300" dirty="0">
                <a:latin typeface="Helvetica Neue" charset="0"/>
                <a:ea typeface="Helvetica Neue" charset="0"/>
                <a:cs typeface="Helvetica Neue" charset="0"/>
              </a:rPr>
              <a:t>!</a:t>
            </a:r>
            <a:endParaRPr lang="en-US" sz="4800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604740" cy="5395993"/>
          </a:xfrm>
        </p:spPr>
        <p:txBody>
          <a:bodyPr>
            <a:normAutofit fontScale="85000" lnSpcReduction="20000"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include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&lt;cs50.h&gt;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include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&lt;stdio.h&gt;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TODO: function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prototype for final_score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int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main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void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)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printf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"Number of times your chasers got the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   quaffle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through a hoop: "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);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worth 10 points each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int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goal_num =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get_int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();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printf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"Did your team's seeker catch the snitch?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   Enter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 if true, 0 otherwise: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");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// worth 150 points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bool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snitch_caught =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get_int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();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int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score =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final_score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(goal_num, snitch_caught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printf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"Your team's final score is: %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d\n", score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); 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}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TODO: function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definition of final_score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Rounded Rectangle 6"/>
          <p:cNvSpPr>
            <a:spLocks noChangeAspect="1"/>
          </p:cNvSpPr>
          <p:nvPr/>
        </p:nvSpPr>
        <p:spPr>
          <a:xfrm>
            <a:off x="7876145" y="1320066"/>
            <a:ext cx="1088358" cy="7315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PP</a:t>
            </a:r>
            <a:endParaRPr lang="en-US" sz="2800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746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6" y="2705725"/>
            <a:ext cx="9833547" cy="4631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1"/>
            <a:ext cx="7539253" cy="2557723"/>
          </a:xfrm>
        </p:spPr>
        <p:txBody>
          <a:bodyPr/>
          <a:lstStyle/>
          <a:p>
            <a:pPr algn="l"/>
            <a:r>
              <a:rPr lang="en-US" spc="300" dirty="0" smtClean="0">
                <a:latin typeface="Helvetica Neue" charset="0"/>
                <a:ea typeface="Helvetica Neue" charset="0"/>
                <a:cs typeface="Helvetica Neue" charset="0"/>
              </a:rPr>
              <a:t>Command-Line Arguments</a:t>
            </a:r>
            <a:endParaRPr lang="en-US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58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Modifying </a:t>
            </a:r>
            <a:r>
              <a:rPr lang="en-US" sz="4800" spc="300" dirty="0" smtClean="0">
                <a:latin typeface="Consolas" charset="0"/>
                <a:ea typeface="Consolas" charset="0"/>
                <a:cs typeface="Consolas" charset="0"/>
              </a:rPr>
              <a:t>main</a:t>
            </a:r>
            <a:endParaRPr lang="en-US" sz="4800" spc="3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int main(void)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...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95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Modifying </a:t>
            </a:r>
            <a:r>
              <a:rPr lang="en-US" sz="4800" spc="300" dirty="0" smtClean="0">
                <a:latin typeface="Consolas" charset="0"/>
                <a:ea typeface="Consolas" charset="0"/>
                <a:cs typeface="Consolas" charset="0"/>
              </a:rPr>
              <a:t>main</a:t>
            </a:r>
            <a:endParaRPr lang="en-US" sz="4800" spc="3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int main(int argc, string argv[])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...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99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Modifying </a:t>
            </a:r>
            <a:r>
              <a:rPr lang="en-US" sz="4800" spc="300" dirty="0" smtClean="0">
                <a:latin typeface="Consolas" charset="0"/>
                <a:ea typeface="Consolas" charset="0"/>
                <a:cs typeface="Consolas" charset="0"/>
              </a:rPr>
              <a:t>main</a:t>
            </a:r>
            <a:endParaRPr lang="en-US" sz="4800" spc="3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int main(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int argc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, string argv[])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...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This is the "argument count" or number of arguments passed into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main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8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Modifying </a:t>
            </a:r>
            <a:r>
              <a:rPr lang="en-US" sz="4800" spc="300" dirty="0" smtClean="0">
                <a:latin typeface="Consolas" charset="0"/>
                <a:ea typeface="Consolas" charset="0"/>
                <a:cs typeface="Consolas" charset="0"/>
              </a:rPr>
              <a:t>main</a:t>
            </a:r>
            <a:endParaRPr lang="en-US" sz="4800" spc="3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int main(int argc, 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string argv[]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...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This is the "argument vector" or the array of actual arguments passed into 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main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6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You Try!</a:t>
            </a:r>
            <a:endParaRPr lang="en-US" sz="4800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7516381" cy="5395993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echo</a:t>
            </a:r>
            <a:r>
              <a:rPr lang="en-US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is a Unix command, that, according to its manual page, "display[s] a line of text." For example:</a:t>
            </a:r>
          </a:p>
          <a:p>
            <a:pPr algn="l"/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~/workspace/ $ echo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This is CS50 </a:t>
            </a:r>
            <a:endParaRPr lang="en-US" dirty="0" smtClean="0">
              <a:solidFill>
                <a:schemeClr val="accent4">
                  <a:lumMod val="40000"/>
                  <a:lumOff val="6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l"/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This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is CS50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Implement your own version of the echo command. You’ll want to loop through the user’s arguments and print them out one-by-one, adding a space between them. You may want to try the echo command on your Appliance first, to get a taste of how it works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. </a:t>
            </a:r>
          </a:p>
          <a:p>
            <a:pPr algn="l"/>
            <a:endParaRPr lang="en-US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Tip: Remember to error check for correct number of command line arguments!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Rounded Rectangle 6"/>
          <p:cNvSpPr>
            <a:spLocks noChangeAspect="1"/>
          </p:cNvSpPr>
          <p:nvPr/>
        </p:nvSpPr>
        <p:spPr>
          <a:xfrm>
            <a:off x="7876145" y="1320066"/>
            <a:ext cx="1088358" cy="7315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PP</a:t>
            </a:r>
            <a:endParaRPr lang="en-US" sz="2800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22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6" y="2705725"/>
            <a:ext cx="9833547" cy="4631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1"/>
            <a:ext cx="7539253" cy="2557723"/>
          </a:xfrm>
        </p:spPr>
        <p:txBody>
          <a:bodyPr/>
          <a:lstStyle/>
          <a:p>
            <a:pPr algn="l"/>
            <a:r>
              <a:rPr lang="en-US" spc="300" dirty="0" smtClean="0">
                <a:latin typeface="Helvetica Neue" charset="0"/>
                <a:ea typeface="Helvetica Neue" charset="0"/>
                <a:cs typeface="Helvetica Neue" charset="0"/>
              </a:rPr>
              <a:t>PSET 2 Preview</a:t>
            </a:r>
            <a:endParaRPr lang="en-US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79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64935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ASCII</a:t>
            </a:r>
            <a:endParaRPr lang="en-US" sz="4800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957414"/>
              </p:ext>
            </p:extLst>
          </p:nvPr>
        </p:nvGraphicFramePr>
        <p:xfrm>
          <a:off x="1494016" y="1628236"/>
          <a:ext cx="6095999" cy="1158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70857"/>
                <a:gridCol w="870857"/>
                <a:gridCol w="870857"/>
                <a:gridCol w="870857"/>
                <a:gridCol w="870857"/>
                <a:gridCol w="870857"/>
                <a:gridCol w="870857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B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D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Y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Z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65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66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67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68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89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90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37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05309" y="-50459"/>
            <a:ext cx="15790764" cy="6908459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29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64935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ASCII</a:t>
            </a:r>
            <a:endParaRPr lang="en-US" sz="4800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437857"/>
              </p:ext>
            </p:extLst>
          </p:nvPr>
        </p:nvGraphicFramePr>
        <p:xfrm>
          <a:off x="1494016" y="1628236"/>
          <a:ext cx="6095999" cy="1158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70857"/>
                <a:gridCol w="870857"/>
                <a:gridCol w="870857"/>
                <a:gridCol w="870857"/>
                <a:gridCol w="870857"/>
                <a:gridCol w="870857"/>
                <a:gridCol w="870857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b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d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y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z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97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98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99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100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121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solidFill>
                            <a:schemeClr val="bg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122</a:t>
                      </a:r>
                      <a:endParaRPr lang="en-US" sz="3200" dirty="0">
                        <a:solidFill>
                          <a:schemeClr val="bg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663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64935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ASCII</a:t>
            </a:r>
            <a:endParaRPr lang="en-US" sz="4800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represented in binary is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01000001</a:t>
            </a: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represented in binary is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01100001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97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64935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smtClean="0">
                <a:latin typeface="Helvetica Neue" charset="0"/>
                <a:ea typeface="Helvetica Neue" charset="0"/>
                <a:cs typeface="Helvetica Neue" charset="0"/>
              </a:rPr>
              <a:t>ASCII</a:t>
            </a:r>
            <a:endParaRPr lang="en-US" sz="4800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represented in binary is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01000001</a:t>
            </a: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represented in binary is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01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00001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dirty="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29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64935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dirty="0" err="1" smtClean="0">
                <a:latin typeface="Consolas" charset="0"/>
                <a:ea typeface="Consolas" charset="0"/>
                <a:cs typeface="Consolas" charset="0"/>
              </a:rPr>
              <a:t>caesar</a:t>
            </a:r>
            <a:endParaRPr lang="en-US" sz="4800" spc="3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./</a:t>
            </a: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caesar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1</a:t>
            </a: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plaintext: Doug</a:t>
            </a: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oug → </a:t>
            </a:r>
            <a:r>
              <a:rPr lang="en-US" dirty="0" err="1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Epvh</a:t>
            </a:r>
            <a:endParaRPr lang="en-US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 algn="l"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ciphertext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Epvh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457200"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./</a:t>
            </a: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caesar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2</a:t>
            </a:r>
          </a:p>
          <a:p>
            <a:pPr marL="457200" indent="-457200"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plaintext: 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zoo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lvl="0" indent="-457200"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zoo </a:t>
            </a:r>
            <a:r>
              <a:rPr lang="en-US" dirty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→ </a:t>
            </a:r>
            <a:r>
              <a:rPr lang="en-US" dirty="0" err="1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bqq</a:t>
            </a:r>
            <a:endParaRPr lang="en-US" dirty="0" smtClean="0">
              <a:solidFill>
                <a:schemeClr val="accent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457200"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ciphertext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bqq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798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err="1" smtClean="0">
                <a:latin typeface="Consolas" charset="0"/>
                <a:ea typeface="Consolas" charset="0"/>
                <a:cs typeface="Consolas" charset="0"/>
              </a:rPr>
              <a:t>caesar</a:t>
            </a:r>
            <a:endParaRPr lang="en-US" sz="4800" spc="3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ctype.h</a:t>
            </a:r>
            <a:r>
              <a:rPr lang="en-US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and</a:t>
            </a:r>
            <a:r>
              <a:rPr lang="en-US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% </a:t>
            </a: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will be your friends!</a:t>
            </a:r>
            <a:endParaRPr lang="en-US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31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64935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err="1" smtClean="0">
                <a:latin typeface="Consolas" charset="0"/>
                <a:ea typeface="Consolas" charset="0"/>
                <a:cs typeface="Consolas" charset="0"/>
              </a:rPr>
              <a:t>vigenere</a:t>
            </a:r>
            <a:endParaRPr lang="en-US" sz="4800" spc="30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./</a:t>
            </a: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vigenere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abc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plaintext:Doug</a:t>
            </a:r>
            <a:endParaRPr lang="en-US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D + a </a:t>
            </a: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→ D</a:t>
            </a: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o + b </a:t>
            </a:r>
            <a:r>
              <a:rPr lang="en-US" dirty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→ p</a:t>
            </a:r>
            <a:endParaRPr lang="en-US" dirty="0" smtClean="0">
              <a:solidFill>
                <a:schemeClr val="accent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u </a:t>
            </a:r>
            <a:r>
              <a:rPr lang="en-US" dirty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+ </a:t>
            </a: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c </a:t>
            </a:r>
            <a:r>
              <a:rPr lang="en-US" dirty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→ </a:t>
            </a: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w</a:t>
            </a:r>
          </a:p>
          <a:p>
            <a:pPr marL="457200" indent="-457200" algn="l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accent4"/>
                </a:solidFill>
                <a:latin typeface="Helvetica Neue" charset="0"/>
                <a:ea typeface="Helvetica Neue" charset="0"/>
                <a:cs typeface="Helvetica Neue" charset="0"/>
              </a:rPr>
              <a:t>g + a → g</a:t>
            </a:r>
          </a:p>
          <a:p>
            <a:pPr marL="457200" indent="-457200" algn="l"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ciphertext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Dpwg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indent="-457200" algn="l"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marR="0" lvl="0" indent="-4572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560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7451"/>
            <a:ext cx="7772400" cy="871329"/>
          </a:xfrm>
          <a:noFill/>
        </p:spPr>
        <p:txBody>
          <a:bodyPr>
            <a:normAutofit fontScale="90000"/>
          </a:bodyPr>
          <a:lstStyle/>
          <a:p>
            <a:r>
              <a:rPr lang="en-US" spc="18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pc="18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515193" y="1798820"/>
            <a:ext cx="2113613" cy="97436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87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6" y="2705725"/>
            <a:ext cx="9833547" cy="4631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1"/>
            <a:ext cx="7539253" cy="2557723"/>
          </a:xfrm>
        </p:spPr>
        <p:txBody>
          <a:bodyPr/>
          <a:lstStyle/>
          <a:p>
            <a:pPr algn="l"/>
            <a:r>
              <a:rPr lang="en-US" spc="300" dirty="0" smtClean="0">
                <a:latin typeface="Helvetica Neue" charset="0"/>
                <a:ea typeface="Helvetica Neue" charset="0"/>
                <a:cs typeface="Helvetica Neue" charset="0"/>
              </a:rPr>
              <a:t>Hello, world!</a:t>
            </a:r>
            <a:endParaRPr lang="en-US" spc="3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0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Course Resources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342900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cs50.harvard.edu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Walkthroughs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Lecture Notes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Office Hours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Shorts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Reference50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 Discourse</a:t>
            </a:r>
          </a:p>
          <a:p>
            <a:pPr marL="342900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cs50.io (CS50 IDE)</a:t>
            </a:r>
          </a:p>
          <a:p>
            <a:pPr marL="342900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cs50.me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65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Before Section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Doug's Pro-tip: 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Be sure to watch lecture, read the problem spec, and dive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into the problem in advance to get the most out of section!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6742" t="9683" r="13453" b="2479"/>
          <a:stretch/>
        </p:blipFill>
        <p:spPr>
          <a:xfrm>
            <a:off x="5716609" y="3317434"/>
            <a:ext cx="3135084" cy="462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743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6" y="2705725"/>
            <a:ext cx="9833547" cy="4631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1"/>
            <a:ext cx="7539253" cy="2557723"/>
          </a:xfrm>
        </p:spPr>
        <p:txBody>
          <a:bodyPr/>
          <a:lstStyle/>
          <a:p>
            <a:pPr algn="l"/>
            <a:r>
              <a:rPr lang="en-US" spc="300" smtClean="0">
                <a:latin typeface="Helvetica Neue" charset="0"/>
                <a:ea typeface="Helvetica Neue" charset="0"/>
                <a:cs typeface="Helvetica Neue" charset="0"/>
              </a:rPr>
              <a:t>Debugging</a:t>
            </a:r>
            <a:endParaRPr lang="en-US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2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7" y="1186124"/>
            <a:ext cx="9833547" cy="5934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2"/>
            <a:ext cx="7539253" cy="1021232"/>
          </a:xfrm>
        </p:spPr>
        <p:txBody>
          <a:bodyPr>
            <a:normAutofit/>
          </a:bodyPr>
          <a:lstStyle/>
          <a:p>
            <a:pPr algn="l"/>
            <a:r>
              <a:rPr lang="en-US" sz="4800" spc="300" smtClean="0">
                <a:latin typeface="Helvetica Neue" charset="0"/>
                <a:ea typeface="Helvetica Neue" charset="0"/>
                <a:cs typeface="Helvetica Neue" charset="0"/>
              </a:rPr>
              <a:t>Tools</a:t>
            </a:r>
            <a:endParaRPr lang="en-US" sz="4800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763" y="1319600"/>
            <a:ext cx="8581867" cy="5395993"/>
          </a:xfrm>
        </p:spPr>
        <p:txBody>
          <a:bodyPr/>
          <a:lstStyle/>
          <a:p>
            <a:pPr marL="342900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eprintf</a:t>
            </a:r>
            <a:r>
              <a:rPr lang="en-US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(Must </a:t>
            </a:r>
            <a:r>
              <a:rPr lang="en-US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#include &lt;cs50.h&gt;</a:t>
            </a: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  <a:endParaRPr lang="en-US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342900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debug50</a:t>
            </a:r>
          </a:p>
          <a:p>
            <a:pPr marL="342900" indent="-342900" algn="l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help50</a:t>
            </a:r>
            <a:endParaRPr lang="en-US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08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374756" y="2705725"/>
            <a:ext cx="9833547" cy="4631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64" y="148001"/>
            <a:ext cx="7539253" cy="2557723"/>
          </a:xfrm>
        </p:spPr>
        <p:txBody>
          <a:bodyPr/>
          <a:lstStyle/>
          <a:p>
            <a:pPr algn="l"/>
            <a:r>
              <a:rPr lang="en-US" spc="300" smtClean="0">
                <a:latin typeface="Helvetica Neue" charset="0"/>
                <a:ea typeface="Helvetica Neue" charset="0"/>
                <a:cs typeface="Helvetica Neue" charset="0"/>
              </a:rPr>
              <a:t>Arrays</a:t>
            </a:r>
            <a:endParaRPr lang="en-US" spc="3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30587" y="131112"/>
            <a:ext cx="1611044" cy="421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90" smtClean="0">
                <a:latin typeface="Helvetica Neue" charset="0"/>
                <a:ea typeface="Helvetica Neue" charset="0"/>
                <a:cs typeface="Helvetica Neue" charset="0"/>
              </a:rPr>
              <a:t>This is</a:t>
            </a:r>
            <a:endParaRPr lang="en-US" sz="2400" spc="9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394" y="494524"/>
            <a:ext cx="949299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r"/>
            <a:r>
              <a:rPr lang="en-US" sz="24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CS50</a:t>
            </a:r>
            <a:endParaRPr lang="en-US" sz="24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4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1">
      <a:dk1>
        <a:srgbClr val="000000"/>
      </a:dk1>
      <a:lt1>
        <a:srgbClr val="FCFAF0"/>
      </a:lt1>
      <a:dk2>
        <a:srgbClr val="6B462C"/>
      </a:dk2>
      <a:lt2>
        <a:srgbClr val="FFCAEE"/>
      </a:lt2>
      <a:accent1>
        <a:srgbClr val="3B9BD5"/>
      </a:accent1>
      <a:accent2>
        <a:srgbClr val="ED7024"/>
      </a:accent2>
      <a:accent3>
        <a:srgbClr val="20C9A1"/>
      </a:accent3>
      <a:accent4>
        <a:srgbClr val="FFCB00"/>
      </a:accent4>
      <a:accent5>
        <a:srgbClr val="FF6992"/>
      </a:accent5>
      <a:accent6>
        <a:srgbClr val="70BB06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ction 1" id="{3588E30D-7E78-2244-9A3E-4A149697090E}" vid="{6A8EED43-F8B6-9B41-826C-16A4F5EA47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e-50</Template>
  <TotalTime>1822</TotalTime>
  <Words>818</Words>
  <Application>Microsoft Macintosh PowerPoint</Application>
  <PresentationFormat>On-screen Show (4:3)</PresentationFormat>
  <Paragraphs>253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Calibri</vt:lpstr>
      <vt:lpstr>Calibri Light</vt:lpstr>
      <vt:lpstr>Consolas</vt:lpstr>
      <vt:lpstr>Helvetica</vt:lpstr>
      <vt:lpstr>Helvetica Neue</vt:lpstr>
      <vt:lpstr>Arial</vt:lpstr>
      <vt:lpstr>Office Theme</vt:lpstr>
      <vt:lpstr>Section 1</vt:lpstr>
      <vt:lpstr>Hello, world!</vt:lpstr>
      <vt:lpstr>PowerPoint Presentation</vt:lpstr>
      <vt:lpstr>Hello, world!</vt:lpstr>
      <vt:lpstr>Course Resources</vt:lpstr>
      <vt:lpstr>Before Section</vt:lpstr>
      <vt:lpstr>Debugging</vt:lpstr>
      <vt:lpstr>Tools</vt:lpstr>
      <vt:lpstr>Arrays</vt:lpstr>
      <vt:lpstr>PowerPoint Presentation</vt:lpstr>
      <vt:lpstr>Declaring Arrays</vt:lpstr>
      <vt:lpstr>Zero Indexed</vt:lpstr>
      <vt:lpstr>Fix the Bug!</vt:lpstr>
      <vt:lpstr>Functions</vt:lpstr>
      <vt:lpstr>PowerPoint Presentation</vt:lpstr>
      <vt:lpstr>Functions…</vt:lpstr>
      <vt:lpstr>Function Prototype</vt:lpstr>
      <vt:lpstr>Function Prototype</vt:lpstr>
      <vt:lpstr>Function Prototype</vt:lpstr>
      <vt:lpstr>Function Prototype</vt:lpstr>
      <vt:lpstr>Quidditch!</vt:lpstr>
      <vt:lpstr>Command-Line Arguments</vt:lpstr>
      <vt:lpstr>Modifying main</vt:lpstr>
      <vt:lpstr>Modifying main</vt:lpstr>
      <vt:lpstr>Modifying main</vt:lpstr>
      <vt:lpstr>Modifying main</vt:lpstr>
      <vt:lpstr>You Try!</vt:lpstr>
      <vt:lpstr>PSET 2 Preview</vt:lpstr>
      <vt:lpstr>ASCII</vt:lpstr>
      <vt:lpstr>ASCII</vt:lpstr>
      <vt:lpstr>ASCII</vt:lpstr>
      <vt:lpstr>ASCII</vt:lpstr>
      <vt:lpstr>caesar</vt:lpstr>
      <vt:lpstr>caesar</vt:lpstr>
      <vt:lpstr>vigenere</vt:lpstr>
      <vt:lpstr>This is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Section 1</dc:title>
  <dc:creator>Microsoft Office User</dc:creator>
  <cp:lastModifiedBy>Microsoft Office User</cp:lastModifiedBy>
  <cp:revision>110</cp:revision>
  <cp:lastPrinted>2017-03-07T15:57:03Z</cp:lastPrinted>
  <dcterms:created xsi:type="dcterms:W3CDTF">2018-02-04T16:10:55Z</dcterms:created>
  <dcterms:modified xsi:type="dcterms:W3CDTF">2018-02-05T22:33:02Z</dcterms:modified>
</cp:coreProperties>
</file>

<file path=docProps/thumbnail.jpeg>
</file>